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1" r:id="rId4"/>
    <p:sldId id="282" r:id="rId5"/>
    <p:sldId id="283" r:id="rId6"/>
    <p:sldId id="284" r:id="rId7"/>
    <p:sldId id="286" r:id="rId8"/>
    <p:sldId id="285" r:id="rId9"/>
  </p:sldIdLst>
  <p:sldSz cx="9144000" cy="5143500" type="screen16x9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orient="horz" pos="2935">
          <p15:clr>
            <a:srgbClr val="A4A3A4"/>
          </p15:clr>
        </p15:guide>
        <p15:guide id="4" orient="horz" pos="3094">
          <p15:clr>
            <a:srgbClr val="A4A3A4"/>
          </p15:clr>
        </p15:guide>
        <p15:guide id="5" pos="2880">
          <p15:clr>
            <a:srgbClr val="A4A3A4"/>
          </p15:clr>
        </p15:guide>
        <p15:guide id="6" pos="612">
          <p15:clr>
            <a:srgbClr val="A4A3A4"/>
          </p15:clr>
        </p15:guide>
        <p15:guide id="7" pos="5511">
          <p15:clr>
            <a:srgbClr val="A4A3A4"/>
          </p15:clr>
        </p15:guide>
        <p15:guide id="8" pos="3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6" autoAdjust="0"/>
    <p:restoredTop sz="92555" autoAdjust="0"/>
  </p:normalViewPr>
  <p:slideViewPr>
    <p:cSldViewPr showGuides="1">
      <p:cViewPr varScale="1">
        <p:scale>
          <a:sx n="82" d="100"/>
          <a:sy n="82" d="100"/>
        </p:scale>
        <p:origin x="692" y="44"/>
      </p:cViewPr>
      <p:guideLst>
        <p:guide orient="horz" pos="1620"/>
        <p:guide orient="horz" pos="599"/>
        <p:guide orient="horz" pos="2935"/>
        <p:guide orient="horz" pos="3094"/>
        <p:guide pos="2880"/>
        <p:guide pos="612"/>
        <p:guide pos="5511"/>
        <p:guide pos="3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0F92-5FFD-4FCC-B7AF-01041BBFC5C0}" type="datetimeFigureOut">
              <a:rPr lang="fr-FR" smtClean="0"/>
              <a:pPr/>
              <a:t>19/11/2020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9770-3410-4DC1-9C37-92CFB500CA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0101-9DCD-4AD2-A8E8-E7067C58D8D5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6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0101-9DCD-4AD2-A8E8-E7067C58D8D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1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0101-9DCD-4AD2-A8E8-E7067C58D8D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4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0101-9DCD-4AD2-A8E8-E7067C58D8D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2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0101-9DCD-4AD2-A8E8-E7067C58D8D5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615866"/>
            <a:ext cx="4536504" cy="828092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2177841"/>
            <a:ext cx="4536504" cy="122413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5184067" y="2363963"/>
            <a:ext cx="3564645" cy="2303587"/>
          </a:xfrm>
          <a:prstGeom prst="round1Rect">
            <a:avLst>
              <a:gd name="adj" fmla="val 6960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287524" y="4840002"/>
            <a:ext cx="19082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05720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726" y="3849862"/>
            <a:ext cx="205864" cy="1135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0724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175706"/>
            <a:ext cx="7057033" cy="473238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2859782"/>
            <a:ext cx="6769001" cy="1800199"/>
          </a:xfrm>
        </p:spPr>
        <p:txBody>
          <a:bodyPr/>
          <a:lstStyle>
            <a:lvl1pPr marL="144000" indent="-144000"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15/10/2018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L'Avocat et l'enquête interne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30736" y="2681896"/>
            <a:ext cx="10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547267" y="2868079"/>
            <a:ext cx="432445" cy="1799473"/>
          </a:xfrm>
        </p:spPr>
        <p:txBody>
          <a:bodyPr>
            <a:normAutofit/>
          </a:bodyPr>
          <a:lstStyle>
            <a:lvl1pPr algn="r">
              <a:lnSpc>
                <a:spcPct val="110000"/>
              </a:lnSpc>
              <a:spcBef>
                <a:spcPts val="600"/>
              </a:spcBef>
              <a:defRPr sz="1400" b="1"/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5475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1980" y="2613916"/>
            <a:ext cx="4356732" cy="1754982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91980" y="1635646"/>
            <a:ext cx="4356732" cy="6840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1727182"/>
            <a:ext cx="4139952" cy="2772308"/>
          </a:xfrm>
          <a:prstGeom prst="round1Rect">
            <a:avLst>
              <a:gd name="adj" fmla="val 6848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450660" y="2391730"/>
            <a:ext cx="93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34626"/>
            <a:ext cx="43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bg1"/>
                </a:solidFill>
              </a:defRPr>
            </a:lvl1pPr>
          </a:lstStyle>
          <a:p>
            <a:r>
              <a:rPr lang="fr-FR"/>
              <a:t>15/10/2018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460472" y="4834626"/>
            <a:ext cx="360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fr-FR" sz="500" dirty="0">
                <a:solidFill>
                  <a:schemeClr val="bg1"/>
                </a:solidFill>
                <a:sym typeface="Symbol"/>
              </a:rPr>
              <a:t></a:t>
            </a:r>
            <a:r>
              <a:rPr lang="fr-FR" sz="500" dirty="0">
                <a:solidFill>
                  <a:schemeClr val="bg1"/>
                </a:solidFill>
              </a:rPr>
              <a:t>  </a:t>
            </a:r>
            <a:r>
              <a:rPr lang="fr-FR" sz="500" b="1" dirty="0">
                <a:solidFill>
                  <a:schemeClr val="bg1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chemeClr val="bg1"/>
                </a:solidFill>
              </a:rPr>
              <a:pPr algn="l"/>
              <a:t>‹N°›</a:t>
            </a:fld>
            <a:endParaRPr lang="fr-FR" sz="5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948138" y="4834626"/>
            <a:ext cx="7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>
                <a:solidFill>
                  <a:schemeClr val="bg1"/>
                </a:solidFill>
                <a:sym typeface="Symbol"/>
              </a:rPr>
              <a:t></a:t>
            </a:r>
            <a:endParaRPr lang="fr-FR" sz="500" b="1" dirty="0">
              <a:solidFill>
                <a:schemeClr val="bg1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3"/>
          </p:nvPr>
        </p:nvSpPr>
        <p:spPr>
          <a:xfrm>
            <a:off x="4619294" y="4821812"/>
            <a:ext cx="3312368" cy="76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/>
              <a:t>L'Avocat et l'enquête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15/10/2018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L'Avocat et l'enquête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81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6096" y="950914"/>
            <a:ext cx="3312616" cy="37084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15/10/2018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L'Avocat et l'enquête interne</a:t>
            </a:r>
            <a:endParaRPr lang="fr-FR" dirty="0"/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950913"/>
            <a:ext cx="5184068" cy="3060997"/>
          </a:xfrm>
          <a:prstGeom prst="round1Rect">
            <a:avLst>
              <a:gd name="adj" fmla="val 7175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4000" y="4083918"/>
            <a:ext cx="2160687" cy="575395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27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599" y="950914"/>
            <a:ext cx="3313113" cy="37084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15/10/2018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L'Avocat et l'enquête interne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3381" y="4083918"/>
            <a:ext cx="2160687" cy="575395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Arrondir un rectangle à un seul coin 4"/>
          <p:cNvSpPr/>
          <p:nvPr userDrawn="1"/>
        </p:nvSpPr>
        <p:spPr>
          <a:xfrm>
            <a:off x="0" y="950913"/>
            <a:ext cx="5184068" cy="3060997"/>
          </a:xfrm>
          <a:prstGeom prst="round1Rect">
            <a:avLst>
              <a:gd name="adj" fmla="val 8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9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15/10/2018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L'Avocat et l'enquête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63713" y="3629241"/>
            <a:ext cx="2808287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/>
            </a:lvl3pPr>
            <a:lvl4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600" cap="all" baseline="0"/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Rectangle 1">
            <a:hlinkClick r:id="rId3"/>
          </p:cNvPr>
          <p:cNvSpPr/>
          <p:nvPr userDrawn="1"/>
        </p:nvSpPr>
        <p:spPr>
          <a:xfrm>
            <a:off x="287524" y="4840002"/>
            <a:ext cx="19082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09567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AEF3-5185-40F6-9315-EBFFA42462D2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/>
          <a:lstStyle/>
          <a:p>
            <a:fld id="{31A28658-FE71-4A04-B302-2074CE8AD2D5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6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79487" y="107002"/>
            <a:ext cx="7769223" cy="54006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9487" y="950913"/>
            <a:ext cx="7769225" cy="370906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21812"/>
            <a:ext cx="43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15/10/2018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9294" y="4821812"/>
            <a:ext cx="3312368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>
              <a:defRPr lang="fr-FR" sz="500">
                <a:solidFill>
                  <a:schemeClr val="tx2"/>
                </a:solidFill>
              </a:defRPr>
            </a:lvl1pPr>
          </a:lstStyle>
          <a:p>
            <a:pPr algn="r"/>
            <a:r>
              <a:rPr lang="fr-FR"/>
              <a:t>L'Avocat et l'enquête interne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460472" y="4821812"/>
            <a:ext cx="360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fr-FR" sz="500" dirty="0">
                <a:solidFill>
                  <a:schemeClr val="tx2"/>
                </a:solidFill>
                <a:sym typeface="Symbol"/>
              </a:rPr>
              <a:t></a:t>
            </a:r>
            <a:r>
              <a:rPr lang="fr-FR" sz="500" dirty="0">
                <a:solidFill>
                  <a:schemeClr val="tx2"/>
                </a:solidFill>
              </a:rPr>
              <a:t>  </a:t>
            </a:r>
            <a:r>
              <a:rPr lang="fr-FR" sz="500" b="1" dirty="0">
                <a:solidFill>
                  <a:schemeClr val="tx2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chemeClr val="tx2"/>
                </a:solidFill>
              </a:rPr>
              <a:pPr algn="l"/>
              <a:t>‹N°›</a:t>
            </a:fld>
            <a:endParaRPr lang="fr-FR" sz="5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48138" y="4821812"/>
            <a:ext cx="7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>
                <a:solidFill>
                  <a:schemeClr val="tx2"/>
                </a:solidFill>
                <a:sym typeface="Symbol"/>
              </a:rPr>
              <a:t></a:t>
            </a:r>
            <a:endParaRPr lang="fr-FR" sz="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0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800"/>
        </a:spcBef>
        <a:buFontTx/>
        <a:buNone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000" b="1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" indent="-144000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SzPct val="9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200" dirty="0"/>
              <a:t>RESPONSABLE</a:t>
            </a:r>
            <a:br>
              <a:rPr lang="fr-FR" sz="1200" b="1" dirty="0"/>
            </a:br>
            <a:r>
              <a:rPr lang="fr-FR" sz="1200" b="1" dirty="0" err="1"/>
              <a:t>Sèverine</a:t>
            </a:r>
            <a:r>
              <a:rPr lang="fr-FR" sz="1200" b="1" dirty="0"/>
              <a:t> </a:t>
            </a:r>
            <a:r>
              <a:rPr lang="fr-FR" sz="1200" b="1" dirty="0" err="1"/>
              <a:t>audoubert</a:t>
            </a:r>
            <a:endParaRPr lang="fr-FR" sz="1200" b="1" dirty="0"/>
          </a:p>
          <a:p>
            <a:pPr>
              <a:spcBef>
                <a:spcPts val="0"/>
              </a:spcBef>
            </a:pPr>
            <a:r>
              <a:rPr lang="fr-FR" sz="1200" dirty="0"/>
              <a:t>Avocat à la cour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067694"/>
            <a:ext cx="4536504" cy="1224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COMMISSION ouverte</a:t>
            </a:r>
            <a:br>
              <a:rPr lang="fr-FR" sz="2400" b="0" dirty="0"/>
            </a:br>
            <a:r>
              <a:rPr lang="fr-FR" sz="2400" dirty="0"/>
              <a:t>LES NOUVEAUX Métiers </a:t>
            </a:r>
            <a:br>
              <a:rPr lang="fr-FR" sz="2400" dirty="0"/>
            </a:br>
            <a:r>
              <a:rPr lang="fr-FR" sz="2400" dirty="0"/>
              <a:t>du droit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61668" y="3471850"/>
            <a:ext cx="19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7534"/>
            <a:ext cx="2376264" cy="40324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95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200" dirty="0"/>
              <a:t>RESPONSABLE</a:t>
            </a:r>
            <a:br>
              <a:rPr lang="fr-FR" sz="1200" b="1" dirty="0"/>
            </a:br>
            <a:r>
              <a:rPr lang="fr-FR" sz="1200" b="1" dirty="0" err="1"/>
              <a:t>Sèverine</a:t>
            </a:r>
            <a:r>
              <a:rPr lang="fr-FR" sz="1200" b="1" dirty="0"/>
              <a:t> </a:t>
            </a:r>
            <a:r>
              <a:rPr lang="fr-FR" sz="1200" b="1" dirty="0" err="1"/>
              <a:t>audoubert</a:t>
            </a:r>
            <a:endParaRPr lang="fr-FR" sz="1200" b="1" dirty="0"/>
          </a:p>
          <a:p>
            <a:pPr>
              <a:spcBef>
                <a:spcPts val="0"/>
              </a:spcBef>
            </a:pPr>
            <a:r>
              <a:rPr lang="fr-FR" sz="1200" dirty="0"/>
              <a:t>Avocat à la cour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067694"/>
            <a:ext cx="4536504" cy="1224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/>
              <a:t>AVOCAT ENTREPRENEUR</a:t>
            </a:r>
            <a:br>
              <a:rPr lang="fr-FR" sz="2400" dirty="0"/>
            </a:br>
            <a:r>
              <a:rPr lang="fr-FR" sz="2400" dirty="0"/>
              <a:t>avocat </a:t>
            </a:r>
            <a:r>
              <a:rPr lang="fr-FR" sz="2400" dirty="0" err="1"/>
              <a:t>conquerant</a:t>
            </a:r>
            <a:br>
              <a:rPr lang="fr-FR" sz="2400"/>
            </a:br>
            <a:r>
              <a:rPr lang="fr-FR" sz="2400"/>
              <a:t>objectif 2021</a:t>
            </a:r>
            <a:endParaRPr lang="fr-FR" sz="24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61668" y="3471850"/>
            <a:ext cx="19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7534"/>
            <a:ext cx="2376264" cy="40324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93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D8C20-5C1D-4DB0-82DA-B5819B81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8" y="210314"/>
            <a:ext cx="8435340" cy="489228"/>
          </a:xfrm>
        </p:spPr>
        <p:txBody>
          <a:bodyPr>
            <a:noAutofit/>
          </a:bodyPr>
          <a:lstStyle/>
          <a:p>
            <a:r>
              <a:rPr lang="fr-FR" sz="3375" dirty="0"/>
              <a:t>ET LE BUISNESS MODEL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80BCD-FDBE-4338-98F8-129D449F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3" y="1179097"/>
            <a:ext cx="8375905" cy="34010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br>
              <a:rPr lang="fr-FR" sz="525" dirty="0">
                <a:sym typeface="Wingdings" panose="05000000000000000000" pitchFamily="2" charset="2"/>
              </a:rPr>
            </a:br>
            <a:endParaRPr lang="fr-FR" sz="150" b="1" dirty="0">
              <a:solidFill>
                <a:srgbClr val="00B0F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-1586" t="10800" r="39863" b="25897"/>
          <a:stretch/>
        </p:blipFill>
        <p:spPr>
          <a:xfrm>
            <a:off x="179512" y="967036"/>
            <a:ext cx="864095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4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D8C20-5C1D-4DB0-82DA-B5819B81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8" y="210314"/>
            <a:ext cx="8435340" cy="489228"/>
          </a:xfrm>
        </p:spPr>
        <p:txBody>
          <a:bodyPr>
            <a:noAutofit/>
          </a:bodyPr>
          <a:lstStyle/>
          <a:p>
            <a:r>
              <a:rPr lang="fr-FR" sz="3375" dirty="0"/>
              <a:t>ET LE BUISNESS MODEL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80BCD-FDBE-4338-98F8-129D449F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3" y="1179097"/>
            <a:ext cx="8375905" cy="34010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br>
              <a:rPr lang="fr-FR" sz="525" dirty="0">
                <a:sym typeface="Wingdings" panose="05000000000000000000" pitchFamily="2" charset="2"/>
              </a:rPr>
            </a:br>
            <a:endParaRPr lang="fr-FR" sz="150" b="1" dirty="0">
              <a:solidFill>
                <a:srgbClr val="00B0F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60136" t="10800" r="-75" b="27335"/>
          <a:stretch/>
        </p:blipFill>
        <p:spPr>
          <a:xfrm>
            <a:off x="3275856" y="843558"/>
            <a:ext cx="5544616" cy="42484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4078" y="931079"/>
            <a:ext cx="2592288" cy="212365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>
                <a:solidFill>
                  <a:srgbClr val="5B9BD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Honoraires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b="1">
                <a:solidFill>
                  <a:srgbClr val="5B9BD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Avez-vous une grille d’honoraire ? 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Avez-vous calculé votre point mort ? 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Quel est votre honoraire moyen ?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fr-FR" sz="160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Pour quelles prestations vos clients sont-ils prêt à payer ?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3969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template gris 5.jpg" descr="template gris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9144000" cy="5140934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004351" y="1914950"/>
            <a:ext cx="3256059" cy="221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40"/>
              </a:spcAft>
            </a:pPr>
            <a:r>
              <a:rPr lang="fr-FR" sz="1890" b="1" dirty="0">
                <a:solidFill>
                  <a:srgbClr val="FF33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AVOCATS GENERATION ENTREPRENEURS </a:t>
            </a:r>
            <a:endParaRPr lang="fr-FR" sz="189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40"/>
              </a:spcAft>
            </a:pPr>
            <a:r>
              <a:rPr lang="fr-FR" sz="18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 PODCAST </a:t>
            </a:r>
          </a:p>
          <a:p>
            <a:pPr>
              <a:lnSpc>
                <a:spcPct val="107000"/>
              </a:lnSpc>
              <a:spcAft>
                <a:spcPts val="540"/>
              </a:spcAft>
            </a:pPr>
            <a:r>
              <a:rPr lang="fr-FR" sz="18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Audrey Chemouli &amp; </a:t>
            </a:r>
          </a:p>
          <a:p>
            <a:pPr>
              <a:lnSpc>
                <a:spcPct val="107000"/>
              </a:lnSpc>
              <a:spcAft>
                <a:spcPts val="540"/>
              </a:spcAft>
            </a:pPr>
            <a:r>
              <a:rPr lang="fr-FR" sz="18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Charlotte Hugon</a:t>
            </a:r>
          </a:p>
          <a:p>
            <a:pPr>
              <a:lnSpc>
                <a:spcPct val="107000"/>
              </a:lnSpc>
              <a:spcAft>
                <a:spcPts val="540"/>
              </a:spcAft>
            </a:pPr>
            <a:r>
              <a:rPr lang="fr-FR" sz="18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r-FR" sz="189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comingsoon</a:t>
            </a:r>
            <a:endParaRPr lang="fr-FR" sz="189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580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D8C20-5C1D-4DB0-82DA-B5819B81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8" y="210314"/>
            <a:ext cx="8435340" cy="489228"/>
          </a:xfrm>
        </p:spPr>
        <p:txBody>
          <a:bodyPr>
            <a:noAutofit/>
          </a:bodyPr>
          <a:lstStyle/>
          <a:p>
            <a:r>
              <a:rPr lang="fr-FR" sz="3375" dirty="0"/>
              <a:t>LA TOOL BOX du </a:t>
            </a:r>
            <a:r>
              <a:rPr lang="fr-FR" sz="3375" dirty="0" err="1"/>
              <a:t>barReau</a:t>
            </a:r>
            <a:r>
              <a:rPr lang="fr-FR" sz="3375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80BCD-FDBE-4338-98F8-129D449F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3" y="1179097"/>
            <a:ext cx="8375905" cy="34010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2000" b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Incubateur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Barreau Entrepreneurial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br>
              <a:rPr lang="fr-FR" sz="525" dirty="0">
                <a:sym typeface="Wingdings" panose="05000000000000000000" pitchFamily="2" charset="2"/>
              </a:rPr>
            </a:br>
            <a:endParaRPr lang="fr-FR" sz="15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0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D8C20-5C1D-4DB0-82DA-B5819B81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8" y="210314"/>
            <a:ext cx="8435340" cy="489228"/>
          </a:xfrm>
        </p:spPr>
        <p:txBody>
          <a:bodyPr>
            <a:noAutofit/>
          </a:bodyPr>
          <a:lstStyle/>
          <a:p>
            <a:r>
              <a:rPr lang="fr-FR" sz="3375" dirty="0"/>
              <a:t>THE FACTORHY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80BCD-FDBE-4338-98F8-129D449F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3" y="1179097"/>
            <a:ext cx="8375905" cy="34010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br>
              <a:rPr lang="fr-FR" sz="525" dirty="0">
                <a:sym typeface="Wingdings" panose="05000000000000000000" pitchFamily="2" charset="2"/>
              </a:rPr>
            </a:br>
            <a:endParaRPr lang="fr-FR" sz="150" b="1" dirty="0">
              <a:solidFill>
                <a:srgbClr val="00B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176" t="23400" r="31100" b="22001"/>
          <a:stretch/>
        </p:blipFill>
        <p:spPr>
          <a:xfrm>
            <a:off x="1187624" y="1275606"/>
            <a:ext cx="61926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D8C20-5C1D-4DB0-82DA-B5819B81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8" y="210314"/>
            <a:ext cx="8435340" cy="489228"/>
          </a:xfrm>
        </p:spPr>
        <p:txBody>
          <a:bodyPr>
            <a:noAutofit/>
          </a:bodyPr>
          <a:lstStyle/>
          <a:p>
            <a:r>
              <a:rPr lang="fr-FR" sz="3375" dirty="0"/>
              <a:t>VOTRE BIEN DEVOUE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80BCD-FDBE-4338-98F8-129D449F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3" y="1179097"/>
            <a:ext cx="8375905" cy="34010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br>
              <a:rPr lang="fr-FR" sz="525" dirty="0">
                <a:sym typeface="Wingdings" panose="05000000000000000000" pitchFamily="2" charset="2"/>
              </a:rPr>
            </a:br>
            <a:endParaRPr lang="fr-FR" sz="150" b="1" dirty="0">
              <a:solidFill>
                <a:srgbClr val="00B0F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538" t="13601" r="24800" b="6601"/>
          <a:stretch/>
        </p:blipFill>
        <p:spPr>
          <a:xfrm>
            <a:off x="765507" y="720869"/>
            <a:ext cx="655272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2318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owerpoint">
  <a:themeElements>
    <a:clrScheme name="Barreau Paris_PPT_Couleurs">
      <a:dk1>
        <a:sysClr val="windowText" lastClr="000000"/>
      </a:dk1>
      <a:lt1>
        <a:sysClr val="window" lastClr="FFFFFF"/>
      </a:lt1>
      <a:dk2>
        <a:srgbClr val="5AB7B2"/>
      </a:dk2>
      <a:lt2>
        <a:srgbClr val="EDEEEF"/>
      </a:lt2>
      <a:accent1>
        <a:srgbClr val="5AB7B2"/>
      </a:accent1>
      <a:accent2>
        <a:srgbClr val="9BCBCB"/>
      </a:accent2>
      <a:accent3>
        <a:srgbClr val="B9D1EA"/>
      </a:accent3>
      <a:accent4>
        <a:srgbClr val="F4CE3C"/>
      </a:accent4>
      <a:accent5>
        <a:srgbClr val="EDEEEF"/>
      </a:accent5>
      <a:accent6>
        <a:srgbClr val="616D78"/>
      </a:accent6>
      <a:hlink>
        <a:srgbClr val="000000"/>
      </a:hlink>
      <a:folHlink>
        <a:srgbClr val="0000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36000" rIns="36000" bIns="36000" rtlCol="0" anchor="ctr"/>
      <a:lstStyle>
        <a:defPPr algn="ctr">
          <a:defRPr sz="1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Powerpoint</Template>
  <TotalTime>3318</TotalTime>
  <Words>113</Words>
  <Application>Microsoft Office PowerPoint</Application>
  <PresentationFormat>Affichage à l'écran (16:9)</PresentationFormat>
  <Paragraphs>61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Bookman Old Style</vt:lpstr>
      <vt:lpstr>Calibri</vt:lpstr>
      <vt:lpstr>Cambria</vt:lpstr>
      <vt:lpstr>Wingdings</vt:lpstr>
      <vt:lpstr>Masque Powerpoint</vt:lpstr>
      <vt:lpstr>COMMISSION ouverte LES NOUVEAUX Métiers  du droit</vt:lpstr>
      <vt:lpstr>AVOCAT ENTREPRENEUR avocat conquerant objectif 2021</vt:lpstr>
      <vt:lpstr>ET LE BUISNESS MODEL ?</vt:lpstr>
      <vt:lpstr>ET LE BUISNESS MODEL ?</vt:lpstr>
      <vt:lpstr>Présentation PowerPoint</vt:lpstr>
      <vt:lpstr>LA TOOL BOX du barReau </vt:lpstr>
      <vt:lpstr>THE FACTORHY</vt:lpstr>
      <vt:lpstr>VOTRE BIEN DEVOUE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ouverte BIOéthique et santé</dc:title>
  <dc:creator>Lara BALJAK</dc:creator>
  <cp:lastModifiedBy>Chaïma YAHIAOUI</cp:lastModifiedBy>
  <cp:revision>41</cp:revision>
  <cp:lastPrinted>2018-10-12T15:39:15Z</cp:lastPrinted>
  <dcterms:created xsi:type="dcterms:W3CDTF">2016-12-06T16:04:17Z</dcterms:created>
  <dcterms:modified xsi:type="dcterms:W3CDTF">2020-11-19T11:37:50Z</dcterms:modified>
</cp:coreProperties>
</file>